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1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  <p:sldId id="268" r:id="rId17"/>
    <p:sldId id="26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aramond" panose="02020404030301010803" pitchFamily="18" charset="0"/>
      <p:regular r:id="rId24"/>
      <p:bold r:id="rId25"/>
      <p: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kzwGgSwOaZsbbfKRuE8vF482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1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1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18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Arial"/>
              <a:buNone/>
              <a:defRPr sz="6800" b="0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8868578" y="237744"/>
            <a:ext cx="3077888" cy="63825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9000781" y="374903"/>
            <a:ext cx="2810894" cy="6108193"/>
          </a:xfrm>
          <a:prstGeom prst="rect">
            <a:avLst/>
          </a:prstGeom>
          <a:noFill/>
          <a:ln w="9525" cap="sq" cmpd="sng">
            <a:solidFill>
              <a:srgbClr val="672D8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2"/>
          </p:nvPr>
        </p:nvSpPr>
        <p:spPr>
          <a:xfrm>
            <a:off x="9121965" y="2336800"/>
            <a:ext cx="2498198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380324" y="374905"/>
            <a:ext cx="8135715" cy="6108192"/>
          </a:xfrm>
          <a:prstGeom prst="rect">
            <a:avLst/>
          </a:prstGeom>
          <a:noFill/>
          <a:ln w="12700" cap="flat" cmpd="sng">
            <a:solidFill>
              <a:srgbClr val="672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4"/>
          <p:cNvSpPr/>
          <p:nvPr/>
        </p:nvSpPr>
        <p:spPr>
          <a:xfrm>
            <a:off x="8868578" y="237744"/>
            <a:ext cx="3077888" cy="63825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4"/>
          <p:cNvSpPr/>
          <p:nvPr/>
        </p:nvSpPr>
        <p:spPr>
          <a:xfrm>
            <a:off x="9000781" y="374903"/>
            <a:ext cx="2810894" cy="6108193"/>
          </a:xfrm>
          <a:prstGeom prst="rect">
            <a:avLst/>
          </a:prstGeom>
          <a:noFill/>
          <a:ln w="9525" cap="sq" cmpd="sng">
            <a:solidFill>
              <a:srgbClr val="672D8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2"/>
          </p:nvPr>
        </p:nvSpPr>
        <p:spPr>
          <a:xfrm>
            <a:off x="9121965" y="2336800"/>
            <a:ext cx="2498198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24"/>
          <p:cNvSpPr/>
          <p:nvPr/>
        </p:nvSpPr>
        <p:spPr>
          <a:xfrm>
            <a:off x="380324" y="374905"/>
            <a:ext cx="8135715" cy="6108192"/>
          </a:xfrm>
          <a:prstGeom prst="rect">
            <a:avLst/>
          </a:prstGeom>
          <a:noFill/>
          <a:ln w="12700" cap="flat" cmpd="sng">
            <a:solidFill>
              <a:srgbClr val="672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5" name="Google Shape;85;p17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7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17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  <a:defRPr sz="68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  <a:defRPr sz="68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2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0" name="Google Shape;110;p2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2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2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6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9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5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5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tice.gov/hatecrimes/learn-about-hate-crim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tice.gov/hatecrimes/learn-about-hate-crim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tlukesokc.org/inspiration/st-lukes-blogs/family-devotionals/darkness-cannot-drive-out-darkness/" TargetMode="External"/><Relationship Id="rId4" Type="http://schemas.openxmlformats.org/officeDocument/2006/relationships/hyperlink" Target="https://www.theredcard.org/news/2016/08/17/a-worrying-trend-in-hate-crime-statist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"/>
          <p:cNvPicPr preferRelativeResize="0"/>
          <p:nvPr/>
        </p:nvPicPr>
        <p:blipFill rotWithShape="1">
          <a:blip r:embed="rId3">
            <a:alphaModFix/>
          </a:blip>
          <a:srcRect t="38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/>
          <p:nvPr/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"/>
          <p:cNvSpPr/>
          <p:nvPr/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"/>
          <p:cNvSpPr txBox="1"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HATE CRIME IN THE US 2015-2020</a:t>
            </a:r>
            <a:endParaRPr/>
          </a:p>
        </p:txBody>
      </p:sp>
      <p:sp>
        <p:nvSpPr>
          <p:cNvPr id="154" name="Google Shape;154;p1"/>
          <p:cNvSpPr txBox="1"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400">
                <a:solidFill>
                  <a:schemeClr val="lt1"/>
                </a:solidFill>
              </a:rPr>
              <a:t>Joseph Onwukeme </a:t>
            </a:r>
            <a:r>
              <a:rPr lang="en-US" sz="34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3400">
                <a:solidFill>
                  <a:schemeClr val="lt1"/>
                </a:solidFill>
              </a:rPr>
              <a:t> Kwadwo Asante</a:t>
            </a:r>
            <a:r>
              <a:rPr lang="en-US" sz="34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400">
                <a:solidFill>
                  <a:schemeClr val="lt1"/>
                </a:solidFill>
              </a:rPr>
              <a:t> Yarely Vargas</a:t>
            </a:r>
            <a:r>
              <a:rPr lang="en-US" sz="34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•</a:t>
            </a:r>
            <a:r>
              <a:rPr lang="en-US" sz="3400">
                <a:solidFill>
                  <a:schemeClr val="lt1"/>
                </a:solidFill>
              </a:rPr>
              <a:t> Yvonne Martinez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93" name="Google Shape;293;p12"/>
          <p:cNvSpPr txBox="1"/>
          <p:nvPr/>
        </p:nvSpPr>
        <p:spPr>
          <a:xfrm>
            <a:off x="1066800" y="2103120"/>
            <a:ext cx="9976338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Connect to an </a:t>
            </a: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to </a:t>
            </a:r>
            <a:r>
              <a:rPr lang="en-US" sz="3200" dirty="0">
                <a:solidFill>
                  <a:schemeClr val="dk1"/>
                </a:solidFill>
              </a:rPr>
              <a:t>allow</a:t>
            </a: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hate crime incidents to</a:t>
            </a:r>
            <a:r>
              <a:rPr lang="en-US" sz="3200" dirty="0">
                <a:solidFill>
                  <a:schemeClr val="dk1"/>
                </a:solidFill>
              </a:rPr>
              <a:t> update &amp;</a:t>
            </a: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load automatically.</a:t>
            </a:r>
            <a:endParaRPr dirty="0"/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Map: ability to filter by hate crime bias or country &amp; opening the map to include incidents worldwide. </a:t>
            </a:r>
            <a:endParaRPr sz="3200" i="0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Trend dashboard: showing hate crime incident trends as opposed to incidents per year.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0" descr="A person with his hand on his chi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4180" y="803063"/>
            <a:ext cx="5283639" cy="52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You can help!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1066800" y="2103120"/>
            <a:ext cx="6485467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information on hate crime or to help stop hate crime in your community visit the </a:t>
            </a:r>
            <a:r>
              <a:rPr lang="en-US" sz="3200" i="0" u="sng" cap="none">
                <a:solidFill>
                  <a:srgbClr val="672D8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justice.gov/hatecrimes </a:t>
            </a:r>
            <a:endParaRPr sz="3200" i="0" u="sng" cap="none">
              <a:solidFill>
                <a:srgbClr val="672D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1" descr="Show Racism the Red Card - A worrying trend in hate crime statistics"/>
          <p:cNvPicPr preferRelativeResize="0"/>
          <p:nvPr/>
        </p:nvPicPr>
        <p:blipFill rotWithShape="1">
          <a:blip r:embed="rId4">
            <a:alphaModFix/>
          </a:blip>
          <a:srcRect r="4" b="1131"/>
          <a:stretch/>
        </p:blipFill>
        <p:spPr>
          <a:xfrm>
            <a:off x="8020571" y="2161488"/>
            <a:ext cx="3019646" cy="363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Citations</a:t>
            </a:r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Hate crime info</a:t>
            </a:r>
            <a:endParaRPr/>
          </a:p>
          <a:p>
            <a:pPr marL="182880" lvl="0" indent="-18288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 u="sng">
                <a:solidFill>
                  <a:srgbClr val="672D8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https://www.justice.gov/hatecrimes/learn-about-hate-crimes</a:t>
            </a:r>
            <a:endParaRPr sz="1800">
              <a:solidFill>
                <a:srgbClr val="672D8B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Images</a:t>
            </a:r>
            <a:endParaRPr sz="2400" u="sng">
              <a:solidFill>
                <a:srgbClr val="7030A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82880" lvl="0" indent="-18288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 u="sng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https://www.theredcard.org/news/2016/08/17/a-worrying-trend-in-hate-crime-statistics</a:t>
            </a:r>
            <a:endParaRPr sz="1800">
              <a:solidFill>
                <a:srgbClr val="7030A0"/>
              </a:solidFill>
            </a:endParaRPr>
          </a:p>
          <a:p>
            <a:pPr marL="182880" lvl="0" indent="-18288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 u="sng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https://stlukesokc.org/inspiration/st-lukes-blogs/family-devotionals/darkness-cannot-drive-out-darkness/</a:t>
            </a:r>
            <a:endParaRPr sz="1800">
              <a:solidFill>
                <a:srgbClr val="7030A0"/>
              </a:solidFill>
            </a:endParaRPr>
          </a:p>
          <a:p>
            <a:pPr marL="182880" lvl="0" indent="-93979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 t="38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/>
          <p:nvPr/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ctrTitle"/>
          </p:nvPr>
        </p:nvSpPr>
        <p:spPr>
          <a:xfrm>
            <a:off x="1276055" y="2107580"/>
            <a:ext cx="4775075" cy="264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grpSp>
        <p:nvGrpSpPr>
          <p:cNvPr id="160" name="Google Shape;160;p2"/>
          <p:cNvGrpSpPr/>
          <p:nvPr/>
        </p:nvGrpSpPr>
        <p:grpSpPr>
          <a:xfrm>
            <a:off x="1067585" y="2310063"/>
            <a:ext cx="10056828" cy="3725612"/>
            <a:chOff x="785" y="0"/>
            <a:chExt cx="10056828" cy="3725612"/>
          </a:xfrm>
        </p:grpSpPr>
        <p:sp>
          <p:nvSpPr>
            <p:cNvPr id="161" name="Google Shape;161;p2"/>
            <p:cNvSpPr/>
            <p:nvPr/>
          </p:nvSpPr>
          <p:spPr>
            <a:xfrm>
              <a:off x="785" y="0"/>
              <a:ext cx="3182540" cy="3725612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785" y="1490244"/>
              <a:ext cx="3182540" cy="2235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0" rIns="3143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About our data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Research questions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Design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85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785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165100" rIns="3143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None/>
              </a:pPr>
              <a:r>
                <a:rPr lang="en-US" sz="6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37929" y="0"/>
              <a:ext cx="3182540" cy="3725612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 txBox="1"/>
            <p:nvPr/>
          </p:nvSpPr>
          <p:spPr>
            <a:xfrm>
              <a:off x="3437929" y="1490244"/>
              <a:ext cx="3182540" cy="2235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0" rIns="3143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Website-Goal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Website-Viz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Website-About us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437929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3437929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165100" rIns="3143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None/>
              </a:pPr>
              <a:r>
                <a:rPr lang="en-US" sz="6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75073" y="0"/>
              <a:ext cx="3182540" cy="3725612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6875073" y="1490244"/>
              <a:ext cx="3182540" cy="2235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0" rIns="3143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 Takeaway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Closing remarks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work</a:t>
              </a: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875073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6875073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165100" rIns="3143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None/>
              </a:pPr>
              <a:r>
                <a:rPr lang="en-US" sz="6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Our Data</a:t>
            </a:r>
            <a:endParaRPr/>
          </a:p>
        </p:txBody>
      </p:sp>
      <p:sp>
        <p:nvSpPr>
          <p:cNvPr id="178" name="Google Shape;178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685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685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947854" y="2103120"/>
            <a:ext cx="4782386" cy="3749040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Hate Crime?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Hate crime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defined as a crime motivated by bias against: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Race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Religion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Origin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Sexual Orientation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 Identity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Disability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6461760" y="2103120"/>
            <a:ext cx="4782386" cy="3749040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does our data include?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hate crime data comes from Kaggle. It was exported from the FBI hate crime site.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data includes information on incidents that occurred between 2015-2020.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we reported on included: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Offender Race,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Hate Bias Type,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 of Victims,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 of Incidents,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 of Crime </a:t>
            </a:r>
            <a:r>
              <a:rPr lang="en-US" sz="1700" dirty="0">
                <a:solidFill>
                  <a:schemeClr val="lt1"/>
                </a:solidFill>
              </a:rPr>
              <a:t>C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ommitted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Research Questions</a:t>
            </a:r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1976243" y="2014194"/>
            <a:ext cx="8940800" cy="3874634"/>
            <a:chOff x="0" y="0"/>
            <a:chExt cx="8940800" cy="3874634"/>
          </a:xfrm>
        </p:grpSpPr>
        <p:sp>
          <p:nvSpPr>
            <p:cNvPr id="188" name="Google Shape;188;p4"/>
            <p:cNvSpPr/>
            <p:nvPr/>
          </p:nvSpPr>
          <p:spPr>
            <a:xfrm>
              <a:off x="0" y="0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 w="9525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34045" y="34045"/>
              <a:ext cx="6345371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the most common hate crime in the US between 2015-2020?</a:t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670560" y="1356122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 w="9525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704605" y="1390167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year had the most hate crime?</a:t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41120" y="2712244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 w="9525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1375165" y="2746289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state had the most hate crime incidents in 2020?</a:t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6844127" y="881479"/>
              <a:ext cx="755553" cy="755553"/>
            </a:xfrm>
            <a:prstGeom prst="downArrow">
              <a:avLst>
                <a:gd name="adj1" fmla="val 55000"/>
                <a:gd name="adj2" fmla="val 45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7014126" y="881479"/>
              <a:ext cx="415555" cy="56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 rot="-964657">
              <a:off x="7514687" y="2229852"/>
              <a:ext cx="755553" cy="755553"/>
            </a:xfrm>
            <a:prstGeom prst="downArrow">
              <a:avLst>
                <a:gd name="adj1" fmla="val 55000"/>
                <a:gd name="adj2" fmla="val 45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 rot="-964657">
              <a:off x="7658792" y="2233509"/>
              <a:ext cx="415555" cy="56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4000"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Design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522950" y="493050"/>
            <a:ext cx="7829100" cy="5797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642475" y="742150"/>
            <a:ext cx="7452600" cy="521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Chose conservative fonts and colors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Filters to the top left of dashboards since they are easier to find. 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Filtered down to most current years 2015-2020 (less data = faster website response)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Bulk of data is categorical thus, used appropriate graphs to visualize data. (bar, lollipop, bubble) </a:t>
            </a:r>
            <a:endParaRPr sz="32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0" y="-2384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tx="-133350" ty="330200" sx="85000" sy="85000" flip="xy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 amt="5000"/>
          </a:blip>
          <a:srcRect t="38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Laptop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4859" y="645106"/>
            <a:ext cx="3229275" cy="3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/>
          <p:nvPr/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"/>
          <p:cNvSpPr/>
          <p:nvPr/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ctrTitle"/>
          </p:nvPr>
        </p:nvSpPr>
        <p:spPr>
          <a:xfrm>
            <a:off x="925032" y="4519486"/>
            <a:ext cx="10366743" cy="105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WEBSITE WALK THROUGH</a:t>
            </a:r>
            <a:endParaRPr/>
          </a:p>
        </p:txBody>
      </p:sp>
      <p:sp>
        <p:nvSpPr>
          <p:cNvPr id="217" name="Google Shape;217;p6"/>
          <p:cNvSpPr txBox="1">
            <a:spLocks noGrp="1"/>
          </p:cNvSpPr>
          <p:nvPr>
            <p:ph type="subTitle" idx="1"/>
          </p:nvPr>
        </p:nvSpPr>
        <p:spPr>
          <a:xfrm>
            <a:off x="925033" y="5576777"/>
            <a:ext cx="10366744" cy="37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 i="0" u="sng" strike="noStrik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https://boojaado.github.io/group1-project3/website/index.html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0409" y="1374378"/>
            <a:ext cx="1331181" cy="133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3715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EFEFE"/>
                </a:solidFill>
              </a:rPr>
              <a:t>Key Takeaways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body" idx="2"/>
          </p:nvPr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 dirty="0">
                <a:solidFill>
                  <a:srgbClr val="FEFEFE"/>
                </a:solidFill>
              </a:rPr>
              <a:t>Race labeled as Other had the highest incidents of hate crime offences.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endParaRPr lang="en-US" sz="1400" dirty="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 dirty="0">
                <a:solidFill>
                  <a:srgbClr val="FEFEFE"/>
                </a:solidFill>
              </a:rPr>
              <a:t>Second  race with the highest hate crime Offences committed was White in 2020</a:t>
            </a:r>
            <a:endParaRPr dirty="0"/>
          </a:p>
        </p:txBody>
      </p:sp>
      <p:sp>
        <p:nvSpPr>
          <p:cNvPr id="232" name="Google Shape;232;p7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7"/>
          <p:cNvGrpSpPr/>
          <p:nvPr/>
        </p:nvGrpSpPr>
        <p:grpSpPr>
          <a:xfrm>
            <a:off x="4368462" y="237744"/>
            <a:ext cx="7599680" cy="1162390"/>
            <a:chOff x="0" y="0"/>
            <a:chExt cx="7599680" cy="1162390"/>
          </a:xfrm>
        </p:grpSpPr>
        <p:sp>
          <p:nvSpPr>
            <p:cNvPr id="234" name="Google Shape;234;p7"/>
            <p:cNvSpPr/>
            <p:nvPr/>
          </p:nvSpPr>
          <p:spPr>
            <a:xfrm>
              <a:off x="0" y="0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>
              <a:noFill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 txBox="1"/>
            <p:nvPr/>
          </p:nvSpPr>
          <p:spPr>
            <a:xfrm>
              <a:off x="34045" y="34045"/>
              <a:ext cx="7370393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race had the highest hate crime Offences in the US in 2020?</a:t>
              </a:r>
              <a:endParaRPr/>
            </a:p>
          </p:txBody>
        </p:sp>
      </p:grpSp>
      <p:pic>
        <p:nvPicPr>
          <p:cNvPr id="236" name="Google Shape;2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2158" y="1603833"/>
            <a:ext cx="52673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Key Takeaways</a:t>
            </a:r>
            <a:endParaRPr/>
          </a:p>
        </p:txBody>
      </p:sp>
      <p:grpSp>
        <p:nvGrpSpPr>
          <p:cNvPr id="242" name="Google Shape;242;p8"/>
          <p:cNvGrpSpPr/>
          <p:nvPr/>
        </p:nvGrpSpPr>
        <p:grpSpPr>
          <a:xfrm>
            <a:off x="297922" y="252485"/>
            <a:ext cx="7599680" cy="1162390"/>
            <a:chOff x="670560" y="1356122"/>
            <a:chExt cx="7599680" cy="1162390"/>
          </a:xfrm>
        </p:grpSpPr>
        <p:sp>
          <p:nvSpPr>
            <p:cNvPr id="243" name="Google Shape;243;p8"/>
            <p:cNvSpPr/>
            <p:nvPr/>
          </p:nvSpPr>
          <p:spPr>
            <a:xfrm>
              <a:off x="670560" y="1356122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>
              <a:noFill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704605" y="1390167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year had the most hate crime incidents?</a:t>
              </a:r>
              <a:endParaRPr/>
            </a:p>
          </p:txBody>
        </p:sp>
      </p:grpSp>
      <p:sp>
        <p:nvSpPr>
          <p:cNvPr id="245" name="Google Shape;245;p8"/>
          <p:cNvSpPr txBox="1"/>
          <p:nvPr/>
        </p:nvSpPr>
        <p:spPr>
          <a:xfrm>
            <a:off x="9121965" y="2396411"/>
            <a:ext cx="2599447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</a:pPr>
            <a:r>
              <a:rPr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After going through the year filter, we found that 2020 had the most hate crime incidents occur.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</a:pPr>
            <a:r>
              <a:rPr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Top two crimes with the most incidents were Intimidation and Destruction/Vandalism.</a:t>
            </a:r>
            <a:endParaRPr/>
          </a:p>
        </p:txBody>
      </p:sp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838" y="1631807"/>
            <a:ext cx="7640116" cy="378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9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3715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EFEFE"/>
                </a:solidFill>
              </a:rPr>
              <a:t>Key Takeaways</a:t>
            </a:r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body" idx="2"/>
          </p:nvPr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>
                <a:solidFill>
                  <a:srgbClr val="FEFEFE"/>
                </a:solidFill>
              </a:rPr>
              <a:t>New Jersey had the highest number of hate crime incidents in 2020 with 1,428 incidents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>
                <a:solidFill>
                  <a:srgbClr val="FEFEFE"/>
                </a:solidFill>
              </a:rPr>
              <a:t>California came second in high number of hate crime incidents in 2020 with 1,339</a:t>
            </a:r>
            <a:endParaRPr/>
          </a:p>
          <a:p>
            <a:pPr marL="0" lvl="0" indent="88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Garamond"/>
              <a:buNone/>
            </a:pPr>
            <a:endParaRPr sz="1400">
              <a:solidFill>
                <a:srgbClr val="FEFEFE"/>
              </a:solidFill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9"/>
          <p:cNvGrpSpPr/>
          <p:nvPr/>
        </p:nvGrpSpPr>
        <p:grpSpPr>
          <a:xfrm>
            <a:off x="4337812" y="137160"/>
            <a:ext cx="7599680" cy="1162390"/>
            <a:chOff x="1341120" y="2712244"/>
            <a:chExt cx="7599680" cy="1162390"/>
          </a:xfrm>
        </p:grpSpPr>
        <p:sp>
          <p:nvSpPr>
            <p:cNvPr id="263" name="Google Shape;263;p9"/>
            <p:cNvSpPr/>
            <p:nvPr/>
          </p:nvSpPr>
          <p:spPr>
            <a:xfrm>
              <a:off x="1341120" y="2712244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>
              <a:noFill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 txBox="1"/>
            <p:nvPr/>
          </p:nvSpPr>
          <p:spPr>
            <a:xfrm>
              <a:off x="1375165" y="2746289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state had the most hate crime incidents in 2020?</a:t>
              </a:r>
              <a:endParaRPr/>
            </a:p>
          </p:txBody>
        </p:sp>
      </p:grpSp>
      <p:pic>
        <p:nvPicPr>
          <p:cNvPr id="265" name="Google Shape;26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8516" y="1558562"/>
            <a:ext cx="7765764" cy="423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vonVTI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vonVTI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Widescreen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Open Sans</vt:lpstr>
      <vt:lpstr>Calibri</vt:lpstr>
      <vt:lpstr>Garamond</vt:lpstr>
      <vt:lpstr>Arial</vt:lpstr>
      <vt:lpstr>Lato</vt:lpstr>
      <vt:lpstr>SavonVTI</vt:lpstr>
      <vt:lpstr>SavonVTI</vt:lpstr>
      <vt:lpstr>SavonVTI</vt:lpstr>
      <vt:lpstr>SavonVTI</vt:lpstr>
      <vt:lpstr>HATE CRIME IN THE US 2015-2020</vt:lpstr>
      <vt:lpstr>Agenda</vt:lpstr>
      <vt:lpstr>Our Data</vt:lpstr>
      <vt:lpstr>Research Questions</vt:lpstr>
      <vt:lpstr>Design</vt:lpstr>
      <vt:lpstr>WEBSITE WALK THROUGH</vt:lpstr>
      <vt:lpstr>Key Takeaways</vt:lpstr>
      <vt:lpstr>Key Takeaways</vt:lpstr>
      <vt:lpstr>Key Takeaways</vt:lpstr>
      <vt:lpstr>Future Work</vt:lpstr>
      <vt:lpstr>PowerPoint Presentation</vt:lpstr>
      <vt:lpstr>You can help!</vt:lpstr>
      <vt:lpstr>Citations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CRIME IN THE US 2015-2020</dc:title>
  <dc:creator>Yarely Vargas</dc:creator>
  <cp:lastModifiedBy>Yarely Vargas</cp:lastModifiedBy>
  <cp:revision>2</cp:revision>
  <dcterms:created xsi:type="dcterms:W3CDTF">2022-04-09T17:56:24Z</dcterms:created>
  <dcterms:modified xsi:type="dcterms:W3CDTF">2022-04-22T23:10:56Z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